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43"/>
  </p:notesMasterIdLst>
  <p:sldIdLst>
    <p:sldId id="5795" r:id="rId3"/>
    <p:sldId id="5860" r:id="rId4"/>
    <p:sldId id="5861" r:id="rId5"/>
    <p:sldId id="5862" r:id="rId6"/>
    <p:sldId id="5863" r:id="rId7"/>
    <p:sldId id="5864" r:id="rId8"/>
    <p:sldId id="5865" r:id="rId9"/>
    <p:sldId id="5866" r:id="rId10"/>
    <p:sldId id="5842" r:id="rId11"/>
    <p:sldId id="5867" r:id="rId12"/>
    <p:sldId id="5870" r:id="rId13"/>
    <p:sldId id="5849" r:id="rId14"/>
    <p:sldId id="5877" r:id="rId15"/>
    <p:sldId id="5833" r:id="rId16"/>
    <p:sldId id="5848" r:id="rId17"/>
    <p:sldId id="5847" r:id="rId18"/>
    <p:sldId id="5889" r:id="rId19"/>
    <p:sldId id="5873" r:id="rId20"/>
    <p:sldId id="5890" r:id="rId21"/>
    <p:sldId id="5891" r:id="rId22"/>
    <p:sldId id="5852" r:id="rId23"/>
    <p:sldId id="5856" r:id="rId24"/>
    <p:sldId id="5857" r:id="rId25"/>
    <p:sldId id="5872" r:id="rId26"/>
    <p:sldId id="5858" r:id="rId27"/>
    <p:sldId id="5893" r:id="rId28"/>
    <p:sldId id="5894" r:id="rId29"/>
    <p:sldId id="5895" r:id="rId30"/>
    <p:sldId id="5859" r:id="rId31"/>
    <p:sldId id="5896" r:id="rId32"/>
    <p:sldId id="5869" r:id="rId33"/>
    <p:sldId id="5880" r:id="rId34"/>
    <p:sldId id="5882" r:id="rId35"/>
    <p:sldId id="5883" r:id="rId36"/>
    <p:sldId id="5878" r:id="rId37"/>
    <p:sldId id="5874" r:id="rId38"/>
    <p:sldId id="5875" r:id="rId39"/>
    <p:sldId id="5884" r:id="rId40"/>
    <p:sldId id="336" r:id="rId41"/>
    <p:sldId id="58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4"/>
    <p:restoredTop sz="87344"/>
  </p:normalViewPr>
  <p:slideViewPr>
    <p:cSldViewPr snapToGrid="0" snapToObjects="1" showGuides="1">
      <p:cViewPr varScale="1">
        <p:scale>
          <a:sx n="122" d="100"/>
          <a:sy n="122" d="100"/>
        </p:scale>
        <p:origin x="208" y="744"/>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8/23/24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74035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121911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implementation for a Symbolic operation looks like. This is called a crossover and we’re randomly replacing some of the operations in the topmost program with operations in the second best program.</a:t>
            </a:r>
          </a:p>
          <a:p>
            <a:endParaRPr lang="en-US"/>
          </a:p>
          <a:p>
            <a:r>
              <a:rPr lang="en-US"/>
              <a:t>I want to point out that the actual implementation in the codebase is pretty complex and you can tell a lot of care went into making this as fast as possible</a:t>
            </a:r>
          </a:p>
          <a:p>
            <a:endParaRPr lang="en-US"/>
          </a:p>
          <a:p>
            <a:r>
              <a:rPr lang="en-US"/>
              <a:t>In fact the codebase is mostly in Julia not Python so its even faster.</a:t>
            </a:r>
          </a:p>
          <a:p>
            <a:endParaRPr lang="en-US"/>
          </a:p>
          <a:p>
            <a:endParaRPr lang="en-US"/>
          </a:p>
          <a:p>
            <a:r>
              <a:rPr lang="en-US"/>
              <a:t>Here is what the LLM crossover operation looks like if you were wondering.</a:t>
            </a:r>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9757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only notable thing that </a:t>
            </a:r>
            <a:r>
              <a:rPr lang="en-US" err="1"/>
              <a:t>seperates</a:t>
            </a:r>
            <a:r>
              <a:rPr lang="en-US"/>
              <a:t> this from a normal </a:t>
            </a:r>
            <a:r>
              <a:rPr lang="en-US" err="1"/>
              <a:t>chatGPT</a:t>
            </a:r>
            <a:r>
              <a:rPr lang="en-US"/>
              <a:t>  query is that we're also feeding in a couple of concepts here with the hope that the output programs bear some semantic similarity to the given suggestions</a:t>
            </a:r>
          </a:p>
          <a:p>
            <a:endParaRPr lang="en-US"/>
          </a:p>
          <a:p>
            <a:endParaRPr lang="en-US"/>
          </a:p>
          <a:p>
            <a:r>
              <a:rPr lang="en-US"/>
              <a:t>This is a pretty naive LLM query implementation possible. and all our prompts are similarly simple. I think there is a lot of work that has been done and that can be done to improve the inference process here.</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60631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27</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28</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30</a:t>
            </a:fld>
            <a:endParaRPr lang="en-US"/>
          </a:p>
        </p:txBody>
      </p:sp>
    </p:spTree>
    <p:extLst>
      <p:ext uri="{BB962C8B-B14F-4D97-AF65-F5344CB8AC3E}">
        <p14:creationId xmlns:p14="http://schemas.microsoft.com/office/powerpoint/2010/main" val="283647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35</a:t>
            </a:fld>
            <a:endParaRPr lang="en-US"/>
          </a:p>
        </p:txBody>
      </p:sp>
    </p:spTree>
    <p:extLst>
      <p:ext uri="{BB962C8B-B14F-4D97-AF65-F5344CB8AC3E}">
        <p14:creationId xmlns:p14="http://schemas.microsoft.com/office/powerpoint/2010/main" val="1734593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with this formulation is that we’re assuming that we already know what the relevant variables are. Someone has already done the heavy work of taking observations and presenting only the relevant variables. </a:t>
            </a:r>
          </a:p>
        </p:txBody>
      </p:sp>
      <p:sp>
        <p:nvSpPr>
          <p:cNvPr id="4" name="Slide Number Placeholder 3"/>
          <p:cNvSpPr>
            <a:spLocks noGrp="1"/>
          </p:cNvSpPr>
          <p:nvPr>
            <p:ph type="sldNum" sz="quarter" idx="5"/>
          </p:nvPr>
        </p:nvSpPr>
        <p:spPr/>
        <p:txBody>
          <a:bodyPr/>
          <a:lstStyle/>
          <a:p>
            <a:fld id="{C974F742-B5A9-F247-9DB4-EFBFEE425787}" type="slidenum">
              <a:rPr lang="en-US" smtClean="0"/>
              <a:t>36</a:t>
            </a:fld>
            <a:endParaRPr lang="en-US" dirty="0"/>
          </a:p>
        </p:txBody>
      </p:sp>
    </p:spTree>
    <p:extLst>
      <p:ext uri="{BB962C8B-B14F-4D97-AF65-F5344CB8AC3E}">
        <p14:creationId xmlns:p14="http://schemas.microsoft.com/office/powerpoint/2010/main" val="3674223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37</a:t>
            </a:fld>
            <a:endParaRPr lang="en-US"/>
          </a:p>
        </p:txBody>
      </p:sp>
    </p:spTree>
    <p:extLst>
      <p:ext uri="{BB962C8B-B14F-4D97-AF65-F5344CB8AC3E}">
        <p14:creationId xmlns:p14="http://schemas.microsoft.com/office/powerpoint/2010/main" val="23562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38</a:t>
            </a:fld>
            <a:endParaRPr lang="en-US"/>
          </a:p>
        </p:txBody>
      </p:sp>
    </p:spTree>
    <p:extLst>
      <p:ext uri="{BB962C8B-B14F-4D97-AF65-F5344CB8AC3E}">
        <p14:creationId xmlns:p14="http://schemas.microsoft.com/office/powerpoint/2010/main" val="398316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8f0a17022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8f0a17022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Surf Scoter eating a clam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40</a:t>
            </a:fld>
            <a:endParaRPr lang="en-US"/>
          </a:p>
        </p:txBody>
      </p:sp>
    </p:spTree>
    <p:extLst>
      <p:ext uri="{BB962C8B-B14F-4D97-AF65-F5344CB8AC3E}">
        <p14:creationId xmlns:p14="http://schemas.microsoft.com/office/powerpoint/2010/main" val="75457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222373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rmAutofit/>
          </a:bodyPr>
          <a:lstStyle>
            <a:lvl1pPr lvl="0" algn="l" rtl="0">
              <a:lnSpc>
                <a:spcPct val="90000"/>
              </a:lnSpc>
              <a:spcBef>
                <a:spcPts val="0"/>
              </a:spcBef>
              <a:spcAft>
                <a:spcPts val="0"/>
              </a:spcAft>
              <a:buClr>
                <a:schemeClr val="dk1"/>
              </a:buClr>
              <a:buSzPts val="2100"/>
              <a:buFont typeface="Gill Sans"/>
              <a:buNone/>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
        <p:nvSpPr>
          <p:cNvPr id="70" name="Google Shape;70;p16"/>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rmAutofit/>
          </a:bodyPr>
          <a:lstStyle>
            <a:lvl1pPr marL="609585" lvl="0" indent="-423323" algn="l" rtl="0">
              <a:lnSpc>
                <a:spcPct val="90000"/>
              </a:lnSpc>
              <a:spcBef>
                <a:spcPts val="0"/>
              </a:spcBef>
              <a:spcAft>
                <a:spcPts val="0"/>
              </a:spcAft>
              <a:buClr>
                <a:schemeClr val="dk1"/>
              </a:buClr>
              <a:buSzPts val="1400"/>
              <a:buChar char="●"/>
              <a:defRPr/>
            </a:lvl1pPr>
            <a:lvl2pPr marL="1219170" lvl="1" indent="-397923" algn="l" rtl="0">
              <a:lnSpc>
                <a:spcPct val="90000"/>
              </a:lnSpc>
              <a:spcBef>
                <a:spcPts val="0"/>
              </a:spcBef>
              <a:spcAft>
                <a:spcPts val="0"/>
              </a:spcAft>
              <a:buClr>
                <a:schemeClr val="dk1"/>
              </a:buClr>
              <a:buSzPts val="1100"/>
              <a:buChar char="○"/>
              <a:defRPr/>
            </a:lvl2pPr>
            <a:lvl3pPr marL="1828754" lvl="2" indent="-397923" algn="l" rtl="0">
              <a:lnSpc>
                <a:spcPct val="90000"/>
              </a:lnSpc>
              <a:spcBef>
                <a:spcPts val="0"/>
              </a:spcBef>
              <a:spcAft>
                <a:spcPts val="0"/>
              </a:spcAft>
              <a:buClr>
                <a:schemeClr val="dk1"/>
              </a:buClr>
              <a:buSzPts val="1100"/>
              <a:buChar char="■"/>
              <a:defRPr/>
            </a:lvl3pPr>
            <a:lvl4pPr marL="2438339" lvl="3" indent="-397923" algn="l" rtl="0">
              <a:lnSpc>
                <a:spcPct val="90000"/>
              </a:lnSpc>
              <a:spcBef>
                <a:spcPts val="0"/>
              </a:spcBef>
              <a:spcAft>
                <a:spcPts val="0"/>
              </a:spcAft>
              <a:buClr>
                <a:schemeClr val="dk1"/>
              </a:buClr>
              <a:buSzPts val="1100"/>
              <a:buChar char="●"/>
              <a:defRPr/>
            </a:lvl4pPr>
            <a:lvl5pPr marL="3047924" lvl="4" indent="-397923" algn="l" rtl="0">
              <a:lnSpc>
                <a:spcPct val="90000"/>
              </a:lnSpc>
              <a:spcBef>
                <a:spcPts val="0"/>
              </a:spcBef>
              <a:spcAft>
                <a:spcPts val="0"/>
              </a:spcAft>
              <a:buClr>
                <a:schemeClr val="dk1"/>
              </a:buClr>
              <a:buSzPts val="1100"/>
              <a:buChar char="○"/>
              <a:defRPr/>
            </a:lvl5pPr>
            <a:lvl6pPr marL="3657509" lvl="5" indent="-397923" algn="l" rtl="0">
              <a:lnSpc>
                <a:spcPct val="90000"/>
              </a:lnSpc>
              <a:spcBef>
                <a:spcPts val="0"/>
              </a:spcBef>
              <a:spcAft>
                <a:spcPts val="0"/>
              </a:spcAft>
              <a:buClr>
                <a:schemeClr val="dk1"/>
              </a:buClr>
              <a:buSzPts val="1100"/>
              <a:buChar char="■"/>
              <a:defRPr/>
            </a:lvl6pPr>
            <a:lvl7pPr marL="4267093" lvl="6" indent="-397923" algn="l" rtl="0">
              <a:lnSpc>
                <a:spcPct val="90000"/>
              </a:lnSpc>
              <a:spcBef>
                <a:spcPts val="0"/>
              </a:spcBef>
              <a:spcAft>
                <a:spcPts val="0"/>
              </a:spcAft>
              <a:buClr>
                <a:schemeClr val="dk1"/>
              </a:buClr>
              <a:buSzPts val="1100"/>
              <a:buChar char="●"/>
              <a:defRPr/>
            </a:lvl7pPr>
            <a:lvl8pPr marL="4876678" lvl="7" indent="-397923" algn="l" rtl="0">
              <a:lnSpc>
                <a:spcPct val="90000"/>
              </a:lnSpc>
              <a:spcBef>
                <a:spcPts val="0"/>
              </a:spcBef>
              <a:spcAft>
                <a:spcPts val="0"/>
              </a:spcAft>
              <a:buClr>
                <a:schemeClr val="dk1"/>
              </a:buClr>
              <a:buSzPts val="1100"/>
              <a:buChar char="○"/>
              <a:defRPr/>
            </a:lvl8pPr>
            <a:lvl9pPr marL="5486263" lvl="8" indent="-397923" algn="l" rtl="0">
              <a:lnSpc>
                <a:spcPct val="90000"/>
              </a:lnSpc>
              <a:spcBef>
                <a:spcPts val="0"/>
              </a:spcBef>
              <a:spcAft>
                <a:spcPts val="0"/>
              </a:spcAft>
              <a:buClr>
                <a:schemeClr val="dk1"/>
              </a:buClr>
              <a:buSzPts val="1100"/>
              <a:buChar char="■"/>
              <a:defRPr/>
            </a:lvl9pPr>
          </a:lstStyle>
          <a:p>
            <a:endParaRPr/>
          </a:p>
        </p:txBody>
      </p:sp>
      <p:sp>
        <p:nvSpPr>
          <p:cNvPr id="71" name="Google Shape;71;p16"/>
          <p:cNvSpPr txBox="1">
            <a:spLocks noGrp="1"/>
          </p:cNvSpPr>
          <p:nvPr>
            <p:ph type="sldNum" idx="12"/>
          </p:nvPr>
        </p:nvSpPr>
        <p:spPr>
          <a:xfrm>
            <a:off x="11296611" y="6217623"/>
            <a:ext cx="731600" cy="524800"/>
          </a:xfrm>
          <a:prstGeom prst="rect">
            <a:avLst/>
          </a:prstGeom>
          <a:noFill/>
          <a:ln>
            <a:noFill/>
          </a:ln>
        </p:spPr>
        <p:txBody>
          <a:bodyPr spcFirstLastPara="1" wrap="square" lIns="68575" tIns="68575" rIns="68575" bIns="68575" anchor="ctr" anchorCtr="0">
            <a:normAutofit/>
          </a:bodyPr>
          <a:lstStyle>
            <a:lvl1pPr marL="0" lvl="0" indent="0" algn="r" rtl="0">
              <a:buClr>
                <a:srgbClr val="888888"/>
              </a:buClr>
              <a:buSzPts val="900"/>
              <a:buFont typeface="Gill Sans"/>
              <a:buNone/>
              <a:defRPr sz="1200">
                <a:solidFill>
                  <a:srgbClr val="888888"/>
                </a:solidFill>
                <a:latin typeface="Gill Sans"/>
                <a:ea typeface="Gill Sans"/>
                <a:cs typeface="Gill Sans"/>
                <a:sym typeface="Gill Sans"/>
              </a:defRPr>
            </a:lvl1pPr>
            <a:lvl2pPr marL="0" lvl="1" indent="0" algn="r" rtl="0">
              <a:buClr>
                <a:srgbClr val="888888"/>
              </a:buClr>
              <a:buSzPts val="900"/>
              <a:buFont typeface="Gill Sans"/>
              <a:buNone/>
              <a:defRPr sz="1200">
                <a:solidFill>
                  <a:srgbClr val="888888"/>
                </a:solidFill>
                <a:latin typeface="Gill Sans"/>
                <a:ea typeface="Gill Sans"/>
                <a:cs typeface="Gill Sans"/>
                <a:sym typeface="Gill Sans"/>
              </a:defRPr>
            </a:lvl2pPr>
            <a:lvl3pPr marL="0" lvl="2" indent="0" algn="r" rtl="0">
              <a:buClr>
                <a:srgbClr val="888888"/>
              </a:buClr>
              <a:buSzPts val="900"/>
              <a:buFont typeface="Gill Sans"/>
              <a:buNone/>
              <a:defRPr sz="1200">
                <a:solidFill>
                  <a:srgbClr val="888888"/>
                </a:solidFill>
                <a:latin typeface="Gill Sans"/>
                <a:ea typeface="Gill Sans"/>
                <a:cs typeface="Gill Sans"/>
                <a:sym typeface="Gill Sans"/>
              </a:defRPr>
            </a:lvl3pPr>
            <a:lvl4pPr marL="0" lvl="3" indent="0" algn="r" rtl="0">
              <a:buClr>
                <a:srgbClr val="888888"/>
              </a:buClr>
              <a:buSzPts val="900"/>
              <a:buFont typeface="Gill Sans"/>
              <a:buNone/>
              <a:defRPr sz="1200">
                <a:solidFill>
                  <a:srgbClr val="888888"/>
                </a:solidFill>
                <a:latin typeface="Gill Sans"/>
                <a:ea typeface="Gill Sans"/>
                <a:cs typeface="Gill Sans"/>
                <a:sym typeface="Gill Sans"/>
              </a:defRPr>
            </a:lvl4pPr>
            <a:lvl5pPr marL="0" lvl="4" indent="0" algn="r" rtl="0">
              <a:buClr>
                <a:srgbClr val="888888"/>
              </a:buClr>
              <a:buSzPts val="900"/>
              <a:buFont typeface="Gill Sans"/>
              <a:buNone/>
              <a:defRPr sz="1200">
                <a:solidFill>
                  <a:srgbClr val="888888"/>
                </a:solidFill>
                <a:latin typeface="Gill Sans"/>
                <a:ea typeface="Gill Sans"/>
                <a:cs typeface="Gill Sans"/>
                <a:sym typeface="Gill Sans"/>
              </a:defRPr>
            </a:lvl5pPr>
            <a:lvl6pPr marL="0" lvl="5" indent="0" algn="r" rtl="0">
              <a:buClr>
                <a:srgbClr val="888888"/>
              </a:buClr>
              <a:buSzPts val="900"/>
              <a:buFont typeface="Gill Sans"/>
              <a:buNone/>
              <a:defRPr sz="1200">
                <a:solidFill>
                  <a:srgbClr val="888888"/>
                </a:solidFill>
                <a:latin typeface="Gill Sans"/>
                <a:ea typeface="Gill Sans"/>
                <a:cs typeface="Gill Sans"/>
                <a:sym typeface="Gill Sans"/>
              </a:defRPr>
            </a:lvl6pPr>
            <a:lvl7pPr marL="0" lvl="6" indent="0" algn="r" rtl="0">
              <a:buClr>
                <a:srgbClr val="888888"/>
              </a:buClr>
              <a:buSzPts val="900"/>
              <a:buFont typeface="Gill Sans"/>
              <a:buNone/>
              <a:defRPr sz="1200">
                <a:solidFill>
                  <a:srgbClr val="888888"/>
                </a:solidFill>
                <a:latin typeface="Gill Sans"/>
                <a:ea typeface="Gill Sans"/>
                <a:cs typeface="Gill Sans"/>
                <a:sym typeface="Gill Sans"/>
              </a:defRPr>
            </a:lvl7pPr>
            <a:lvl8pPr marL="0" lvl="7" indent="0" algn="r" rtl="0">
              <a:buClr>
                <a:srgbClr val="888888"/>
              </a:buClr>
              <a:buSzPts val="900"/>
              <a:buFont typeface="Gill Sans"/>
              <a:buNone/>
              <a:defRPr sz="1200">
                <a:solidFill>
                  <a:srgbClr val="888888"/>
                </a:solidFill>
                <a:latin typeface="Gill Sans"/>
                <a:ea typeface="Gill Sans"/>
                <a:cs typeface="Gill Sans"/>
                <a:sym typeface="Gill Sans"/>
              </a:defRPr>
            </a:lvl8pPr>
            <a:lvl9pPr marL="0" lvl="8" indent="0" algn="r" rtl="0">
              <a:buClr>
                <a:srgbClr val="888888"/>
              </a:buClr>
              <a:buSzPts val="900"/>
              <a:buFont typeface="Gill Sans"/>
              <a:buNone/>
              <a:defRPr sz="1200">
                <a:solidFill>
                  <a:srgbClr val="888888"/>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8730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8/23/24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8/23/24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6663-B293-4C43-8834-F0DE083F9331}"/>
              </a:ext>
            </a:extLst>
          </p:cNvPr>
          <p:cNvSpPr>
            <a:spLocks noGrp="1"/>
          </p:cNvSpPr>
          <p:nvPr>
            <p:ph type="ctrTitle"/>
          </p:nvPr>
        </p:nvSpPr>
        <p:spPr>
          <a:xfrm>
            <a:off x="1409700" y="955841"/>
            <a:ext cx="9144000" cy="2387600"/>
          </a:xfrm>
        </p:spPr>
        <p:txBody>
          <a:bodyPr>
            <a:normAutofit fontScale="90000"/>
          </a:bodyPr>
          <a:lstStyle/>
          <a:p>
            <a:r>
              <a:rPr lang="en-US" dirty="0" err="1"/>
              <a:t>Neurosymbolic</a:t>
            </a:r>
            <a:r>
              <a:rPr lang="en-US"/>
              <a:t> Programming for Scientific Discovery</a:t>
            </a:r>
          </a:p>
        </p:txBody>
      </p:sp>
      <p:sp>
        <p:nvSpPr>
          <p:cNvPr id="3" name="Subtitle 2">
            <a:extLst>
              <a:ext uri="{FF2B5EF4-FFF2-40B4-BE49-F238E27FC236}">
                <a16:creationId xmlns:a16="http://schemas.microsoft.com/office/drawing/2014/main" id="{51AC7B88-4E07-7940-A6D8-1DAC2E662D40}"/>
              </a:ext>
            </a:extLst>
          </p:cNvPr>
          <p:cNvSpPr>
            <a:spLocks noGrp="1"/>
          </p:cNvSpPr>
          <p:nvPr>
            <p:ph type="subTitle" idx="1"/>
          </p:nvPr>
        </p:nvSpPr>
        <p:spPr>
          <a:xfrm>
            <a:off x="1409700" y="3559014"/>
            <a:ext cx="9144000" cy="1655762"/>
          </a:xfrm>
        </p:spPr>
        <p:txBody>
          <a:bodyPr>
            <a:normAutofit/>
          </a:bodyPr>
          <a:lstStyle/>
          <a:p>
            <a:br>
              <a:rPr lang="en-US"/>
            </a:br>
            <a:r>
              <a:rPr lang="en-US" sz="2800" b="1"/>
              <a:t>Atharva Sehgal</a:t>
            </a:r>
          </a:p>
          <a:p>
            <a:r>
              <a:rPr lang="en-US" sz="2800" b="1" err="1"/>
              <a:t>atharvas@utexas.edu</a:t>
            </a:r>
            <a:endParaRPr lang="en-US" sz="2800" b="1"/>
          </a:p>
        </p:txBody>
      </p:sp>
      <p:pic>
        <p:nvPicPr>
          <p:cNvPr id="5" name="Picture 4">
            <a:extLst>
              <a:ext uri="{FF2B5EF4-FFF2-40B4-BE49-F238E27FC236}">
                <a16:creationId xmlns:a16="http://schemas.microsoft.com/office/drawing/2014/main" id="{1CD01C7D-BFF0-CF40-8070-F6B6A213C029}"/>
              </a:ext>
            </a:extLst>
          </p:cNvPr>
          <p:cNvPicPr>
            <a:picLocks noChangeAspect="1"/>
          </p:cNvPicPr>
          <p:nvPr/>
        </p:nvPicPr>
        <p:blipFill>
          <a:blip r:embed="rId3"/>
          <a:stretch>
            <a:fillRect/>
          </a:stretch>
        </p:blipFill>
        <p:spPr>
          <a:xfrm>
            <a:off x="3785843" y="4386895"/>
            <a:ext cx="4391714" cy="2139872"/>
          </a:xfrm>
          <a:prstGeom prst="rect">
            <a:avLst/>
          </a:prstGeom>
        </p:spPr>
      </p:pic>
      <p:pic>
        <p:nvPicPr>
          <p:cNvPr id="7" name="Picture 6">
            <a:extLst>
              <a:ext uri="{FF2B5EF4-FFF2-40B4-BE49-F238E27FC236}">
                <a16:creationId xmlns:a16="http://schemas.microsoft.com/office/drawing/2014/main" id="{1B053F2C-7C95-963E-FB5A-63C3196229CB}"/>
              </a:ext>
            </a:extLst>
          </p:cNvPr>
          <p:cNvPicPr>
            <a:picLocks noChangeAspect="1"/>
          </p:cNvPicPr>
          <p:nvPr/>
        </p:nvPicPr>
        <p:blipFill>
          <a:blip r:embed="rId4"/>
          <a:stretch>
            <a:fillRect/>
          </a:stretch>
        </p:blipFill>
        <p:spPr>
          <a:xfrm>
            <a:off x="9872698" y="-27689"/>
            <a:ext cx="2319302" cy="1845134"/>
          </a:xfrm>
          <a:prstGeom prst="rect">
            <a:avLst/>
          </a:prstGeom>
        </p:spPr>
      </p:pic>
    </p:spTree>
    <p:extLst>
      <p:ext uri="{BB962C8B-B14F-4D97-AF65-F5344CB8AC3E}">
        <p14:creationId xmlns:p14="http://schemas.microsoft.com/office/powerpoint/2010/main" val="298144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09673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a:t>Goal</a:t>
            </a:r>
            <a:r>
              <a:rPr lang="en-US" sz="3200"/>
              <a:t>: How can we increase exploration in relevant parts of the search space?</a:t>
            </a:r>
          </a:p>
        </p:txBody>
      </p:sp>
    </p:spTree>
    <p:extLst>
      <p:ext uri="{BB962C8B-B14F-4D97-AF65-F5344CB8AC3E}">
        <p14:creationId xmlns:p14="http://schemas.microsoft.com/office/powerpoint/2010/main" val="329366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What is a Concept?</a:t>
            </a:r>
            <a:br>
              <a:rPr lang="en-US"/>
            </a:br>
            <a:r>
              <a:rPr lang="en-US" sz="3600"/>
              <a:t>Desiderata 1:  Symbolic Abstraction</a:t>
            </a:r>
            <a:endParaRPr lang="en-US"/>
          </a:p>
        </p:txBody>
      </p:sp>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315390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Tree>
    <p:extLst>
      <p:ext uri="{BB962C8B-B14F-4D97-AF65-F5344CB8AC3E}">
        <p14:creationId xmlns:p14="http://schemas.microsoft.com/office/powerpoint/2010/main" val="385242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385CA2E4-30A3-2AF3-F0E7-D5263C4AEE67}"/>
              </a:ext>
            </a:extLst>
          </p:cNvPr>
          <p:cNvSpPr txBox="1"/>
          <p:nvPr/>
        </p:nvSpPr>
        <p:spPr>
          <a:xfrm>
            <a:off x="562432" y="2018473"/>
            <a:ext cx="5290530" cy="3970318"/>
          </a:xfrm>
          <a:prstGeom prst="rect">
            <a:avLst/>
          </a:prstGeom>
          <a:solidFill>
            <a:schemeClr val="bg1"/>
          </a:solidFill>
          <a:ln w="19050">
            <a:solidFill>
              <a:schemeClr val="tx1"/>
            </a:solidFill>
          </a:ln>
        </p:spPr>
        <p:txBody>
          <a:bodyPr wrap="square">
            <a:spAutoFit/>
          </a:bodyPr>
          <a:lstStyle/>
          <a:p>
            <a:r>
              <a:rPr lang="en-US" b="0">
                <a:solidFill>
                  <a:srgbClr val="AF00DB"/>
                </a:solidFill>
                <a:effectLst/>
                <a:latin typeface="Menlo" panose="020B0609030804020204" pitchFamily="49" charset="0"/>
              </a:rPr>
              <a:t>import</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random</a:t>
            </a:r>
            <a:endParaRPr lang="en-US" b="0">
              <a:solidFill>
                <a:srgbClr val="000000"/>
              </a:solidFill>
              <a:effectLst/>
              <a:latin typeface="Menlo" panose="020B0609030804020204" pitchFamily="49" charset="0"/>
            </a:endParaRPr>
          </a:p>
          <a:p>
            <a:endParaRPr lang="en-US">
              <a:solidFill>
                <a:srgbClr val="000000"/>
              </a:solidFill>
              <a:latin typeface="Menlo" panose="020B0609030804020204" pitchFamily="49" charset="0"/>
            </a:endParaRPr>
          </a:p>
          <a:p>
            <a:r>
              <a:rPr lang="en-US" b="0">
                <a:solidFill>
                  <a:srgbClr val="0000FF"/>
                </a:solidFill>
                <a:effectLst/>
                <a:latin typeface="Menlo" panose="020B0609030804020204" pitchFamily="49" charset="0"/>
              </a:rPr>
              <a:t>def</a:t>
            </a:r>
            <a:r>
              <a:rPr lang="en-US" b="0">
                <a:solidFill>
                  <a:srgbClr val="000000"/>
                </a:solidFill>
                <a:effectLst/>
                <a:latin typeface="Menlo" panose="020B0609030804020204" pitchFamily="49" charset="0"/>
              </a:rPr>
              <a:t> </a:t>
            </a:r>
            <a:r>
              <a:rPr lang="en-US" b="0">
                <a:solidFill>
                  <a:srgbClr val="795E26"/>
                </a:solidFill>
                <a:effectLst/>
                <a:latin typeface="Menlo" panose="020B0609030804020204" pitchFamily="49" charset="0"/>
              </a:rPr>
              <a:t>crossover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expr1</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expr2</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 -&gt;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expr1 to remove</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expr2 which will be added to eq1</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Return new tree</a:t>
            </a:r>
            <a:endParaRPr lang="en-US" b="0">
              <a:solidFill>
                <a:srgbClr val="000000"/>
              </a:solidFill>
              <a:effectLst/>
              <a:latin typeface="Menlo" panose="020B0609030804020204" pitchFamily="49" charset="0"/>
            </a:endParaRPr>
          </a:p>
          <a:p>
            <a:r>
              <a:rPr lang="en-US" b="0" err="1">
                <a:solidFill>
                  <a:srgbClr val="001080"/>
                </a:solidFill>
                <a:effectLst/>
                <a:latin typeface="Menlo" panose="020B0609030804020204" pitchFamily="49" charset="0"/>
              </a:rPr>
              <a:t>new_expr</a:t>
            </a:r>
            <a:r>
              <a:rPr lang="en-US" b="0">
                <a:solidFill>
                  <a:srgbClr val="000000"/>
                </a:solidFill>
                <a:effectLst/>
                <a:latin typeface="Menlo" panose="020B0609030804020204" pitchFamily="49" charset="0"/>
              </a:rPr>
              <a:t> = ...</a:t>
            </a:r>
          </a:p>
          <a:p>
            <a:r>
              <a:rPr lang="en-US" b="0">
                <a:solidFill>
                  <a:srgbClr val="AF00DB"/>
                </a:solidFill>
                <a:effectLst/>
                <a:latin typeface="Menlo" panose="020B0609030804020204" pitchFamily="49" charset="0"/>
              </a:rPr>
              <a:t>return</a:t>
            </a:r>
            <a:r>
              <a:rPr lang="en-US" b="0">
                <a:solidFill>
                  <a:srgbClr val="000000"/>
                </a:solidFill>
                <a:effectLst/>
                <a:latin typeface="Menlo" panose="020B0609030804020204" pitchFamily="49" charset="0"/>
              </a:rPr>
              <a:t> </a:t>
            </a:r>
            <a:r>
              <a:rPr lang="en-US" b="0" err="1">
                <a:solidFill>
                  <a:srgbClr val="001080"/>
                </a:solidFill>
                <a:effectLst/>
                <a:latin typeface="Menlo" panose="020B0609030804020204" pitchFamily="49" charset="0"/>
              </a:rPr>
              <a:t>new_</a:t>
            </a:r>
            <a:r>
              <a:rPr lang="en-US" err="1">
                <a:solidFill>
                  <a:srgbClr val="001080"/>
                </a:solidFill>
                <a:latin typeface="Menlo" panose="020B0609030804020204" pitchFamily="49" charset="0"/>
              </a:rPr>
              <a:t>expr</a:t>
            </a:r>
            <a:endParaRPr lang="en-US" b="0">
              <a:solidFill>
                <a:srgbClr val="000000"/>
              </a:solidFill>
              <a:effectLst/>
              <a:latin typeface="Menlo" panose="020B0609030804020204" pitchFamily="49" charset="0"/>
            </a:endParaRPr>
          </a:p>
        </p:txBody>
      </p:sp>
      <p:pic>
        <p:nvPicPr>
          <p:cNvPr id="6" name="Picture 5">
            <a:extLst>
              <a:ext uri="{FF2B5EF4-FFF2-40B4-BE49-F238E27FC236}">
                <a16:creationId xmlns:a16="http://schemas.microsoft.com/office/drawing/2014/main" id="{A9D32467-37B4-F71A-7A39-A8673E63D147}"/>
              </a:ext>
            </a:extLst>
          </p:cNvPr>
          <p:cNvPicPr>
            <a:picLocks noChangeAspect="1"/>
          </p:cNvPicPr>
          <p:nvPr/>
        </p:nvPicPr>
        <p:blipFill rotWithShape="1">
          <a:blip r:embed="rId5"/>
          <a:srcRect l="68419" t="42090" r="20012" b="44766"/>
          <a:stretch/>
        </p:blipFill>
        <p:spPr>
          <a:xfrm>
            <a:off x="8222304" y="4058038"/>
            <a:ext cx="2423534" cy="931140"/>
          </a:xfrm>
          <a:prstGeom prst="rect">
            <a:avLst/>
          </a:prstGeom>
        </p:spPr>
      </p:pic>
    </p:spTree>
    <p:extLst>
      <p:ext uri="{BB962C8B-B14F-4D97-AF65-F5344CB8AC3E}">
        <p14:creationId xmlns:p14="http://schemas.microsoft.com/office/powerpoint/2010/main" val="405031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Scientific Discovery</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pic>
        <p:nvPicPr>
          <p:cNvPr id="4" name="Picture 3">
            <a:extLst>
              <a:ext uri="{FF2B5EF4-FFF2-40B4-BE49-F238E27FC236}">
                <a16:creationId xmlns:a16="http://schemas.microsoft.com/office/drawing/2014/main" id="{1D2B8703-9E24-7FB6-4877-69572AF087BC}"/>
              </a:ext>
            </a:extLst>
          </p:cNvPr>
          <p:cNvPicPr>
            <a:picLocks noChangeAspect="1"/>
          </p:cNvPicPr>
          <p:nvPr/>
        </p:nvPicPr>
        <p:blipFill rotWithShape="1">
          <a:blip r:embed="rId5"/>
          <a:srcRect l="2869" t="3705"/>
          <a:stretch/>
        </p:blipFill>
        <p:spPr>
          <a:xfrm>
            <a:off x="210526" y="1985805"/>
            <a:ext cx="7439599" cy="4417012"/>
          </a:xfrm>
          <a:prstGeom prst="rect">
            <a:avLst/>
          </a:prstGeom>
          <a:noFill/>
          <a:ln w="19050">
            <a:solidFill>
              <a:schemeClr val="tx1"/>
            </a:solidFill>
          </a:ln>
        </p:spPr>
      </p:pic>
      <p:pic>
        <p:nvPicPr>
          <p:cNvPr id="7" name="Picture 6">
            <a:extLst>
              <a:ext uri="{FF2B5EF4-FFF2-40B4-BE49-F238E27FC236}">
                <a16:creationId xmlns:a16="http://schemas.microsoft.com/office/drawing/2014/main" id="{37E5269D-BE63-67ED-E7EE-135513D2B50F}"/>
              </a:ext>
            </a:extLst>
          </p:cNvPr>
          <p:cNvPicPr>
            <a:picLocks noChangeAspect="1"/>
          </p:cNvPicPr>
          <p:nvPr/>
        </p:nvPicPr>
        <p:blipFill rotWithShape="1">
          <a:blip r:embed="rId6"/>
          <a:srcRect l="82618" t="42090" r="5873" b="44766"/>
          <a:stretch/>
        </p:blipFill>
        <p:spPr>
          <a:xfrm>
            <a:off x="9794442" y="4048761"/>
            <a:ext cx="2423533" cy="935998"/>
          </a:xfrm>
          <a:prstGeom prst="rect">
            <a:avLst/>
          </a:prstGeom>
        </p:spPr>
      </p:pic>
    </p:spTree>
    <p:extLst>
      <p:ext uri="{BB962C8B-B14F-4D97-AF65-F5344CB8AC3E}">
        <p14:creationId xmlns:p14="http://schemas.microsoft.com/office/powerpoint/2010/main" val="421356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931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54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5845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42512" y="3488300"/>
            <a:ext cx="2632669"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err="1">
                <a:solidFill>
                  <a:srgbClr val="8674BF"/>
                </a:solidFill>
                <a:latin typeface="+mj-lt"/>
              </a:rPr>
              <a:t>Trignometric</a:t>
            </a:r>
            <a:endParaRPr lang="en-US" sz="2800" b="1">
              <a:solidFill>
                <a:srgbClr val="8674BF"/>
              </a:solidFill>
              <a:latin typeface="+mj-lt"/>
            </a:endParaRPr>
          </a:p>
          <a:p>
            <a:pPr algn="ctr"/>
            <a:r>
              <a:rPr lang="en-US" sz="2800" b="1">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358847" y="2961081"/>
            <a:ext cx="504787" cy="527219"/>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655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 - Performance</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a:t>Concept Guidance accelerates scientific discovery.</a:t>
            </a:r>
          </a:p>
          <a:p>
            <a:pPr marL="0" indent="0">
              <a:buNone/>
            </a:pPr>
            <a:endParaRPr lang="en-US"/>
          </a:p>
          <a:p>
            <a:pPr marL="0" indent="0">
              <a:buNone/>
            </a:pPr>
            <a:endParaRPr lang="en-US"/>
          </a:p>
          <a:p>
            <a:r>
              <a:rPr lang="en-US" err="1"/>
              <a:t>LaSR</a:t>
            </a:r>
            <a:r>
              <a:rPr lang="en-US"/>
              <a:t> outperforms </a:t>
            </a:r>
            <a:r>
              <a:rPr lang="en-US" err="1"/>
              <a:t>PySR</a:t>
            </a:r>
            <a:r>
              <a:rPr lang="en-US"/>
              <a:t> even with local language models (llama-3-7b, 1%)</a:t>
            </a:r>
          </a:p>
        </p:txBody>
      </p:sp>
      <p:pic>
        <p:nvPicPr>
          <p:cNvPr id="7" name="Picture 6" descr="A table with numbers and text&#10;&#10;Description automatically generated">
            <a:extLst>
              <a:ext uri="{FF2B5EF4-FFF2-40B4-BE49-F238E27FC236}">
                <a16:creationId xmlns:a16="http://schemas.microsoft.com/office/drawing/2014/main" id="{0A86D74E-7556-3722-B590-2278D0EEDFA8}"/>
              </a:ext>
            </a:extLst>
          </p:cNvPr>
          <p:cNvPicPr>
            <a:picLocks noChangeAspect="1"/>
          </p:cNvPicPr>
          <p:nvPr/>
        </p:nvPicPr>
        <p:blipFill>
          <a:blip r:embed="rId2"/>
          <a:stretch>
            <a:fillRect/>
          </a:stretch>
        </p:blipFill>
        <p:spPr>
          <a:xfrm>
            <a:off x="4757306" y="3811437"/>
            <a:ext cx="7009290" cy="2365526"/>
          </a:xfrm>
          <a:prstGeom prst="rect">
            <a:avLst/>
          </a:prstGeom>
        </p:spPr>
      </p:pic>
      <p:pic>
        <p:nvPicPr>
          <p:cNvPr id="4" name="Picture 3">
            <a:extLst>
              <a:ext uri="{FF2B5EF4-FFF2-40B4-BE49-F238E27FC236}">
                <a16:creationId xmlns:a16="http://schemas.microsoft.com/office/drawing/2014/main" id="{79FAD35D-CBCD-3789-EF65-00648CF7C470}"/>
              </a:ext>
            </a:extLst>
          </p:cNvPr>
          <p:cNvPicPr>
            <a:picLocks noChangeAspect="1"/>
          </p:cNvPicPr>
          <p:nvPr/>
        </p:nvPicPr>
        <p:blipFill>
          <a:blip r:embed="rId3"/>
          <a:stretch>
            <a:fillRect/>
          </a:stretch>
        </p:blipFill>
        <p:spPr>
          <a:xfrm>
            <a:off x="4252379" y="1825625"/>
            <a:ext cx="7772400" cy="1345728"/>
          </a:xfrm>
          <a:prstGeom prst="rect">
            <a:avLst/>
          </a:prstGeom>
        </p:spPr>
      </p:pic>
    </p:spTree>
    <p:extLst>
      <p:ext uri="{BB962C8B-B14F-4D97-AF65-F5344CB8AC3E}">
        <p14:creationId xmlns:p14="http://schemas.microsoft.com/office/powerpoint/2010/main" val="390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1562092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120952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II - Hints</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1240715" y="6172517"/>
            <a:ext cx="10113085" cy="640715"/>
          </a:xfrm>
        </p:spPr>
        <p:txBody>
          <a:bodyPr/>
          <a:lstStyle/>
          <a:p>
            <a:pPr marL="0" indent="0" algn="ctr">
              <a:buNone/>
            </a:pPr>
            <a:r>
              <a:rPr lang="en-US"/>
              <a:t>User provided hints accelerate hypothesis search</a:t>
            </a:r>
          </a:p>
        </p:txBody>
      </p:sp>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2603747" y="1638169"/>
            <a:ext cx="6801522" cy="4534348"/>
          </a:xfrm>
          <a:prstGeom prst="rect">
            <a:avLst/>
          </a:prstGeom>
        </p:spPr>
      </p:pic>
    </p:spTree>
    <p:extLst>
      <p:ext uri="{BB962C8B-B14F-4D97-AF65-F5344CB8AC3E}">
        <p14:creationId xmlns:p14="http://schemas.microsoft.com/office/powerpoint/2010/main" val="2091296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Tree>
    <p:extLst>
      <p:ext uri="{BB962C8B-B14F-4D97-AF65-F5344CB8AC3E}">
        <p14:creationId xmlns:p14="http://schemas.microsoft.com/office/powerpoint/2010/main" val="114769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Tree>
    <p:extLst>
      <p:ext uri="{BB962C8B-B14F-4D97-AF65-F5344CB8AC3E}">
        <p14:creationId xmlns:p14="http://schemas.microsoft.com/office/powerpoint/2010/main" val="50561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Tree>
    <p:extLst>
      <p:ext uri="{BB962C8B-B14F-4D97-AF65-F5344CB8AC3E}">
        <p14:creationId xmlns:p14="http://schemas.microsoft.com/office/powerpoint/2010/main" val="3703958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a:t>What is Scientific Discovery? </a:t>
            </a:r>
          </a:p>
          <a:p>
            <a:pPr marL="971550" lvl="1" indent="-514350">
              <a:buFont typeface="+mj-lt"/>
              <a:buAutoNum type="arabicPeriod"/>
            </a:pPr>
            <a:r>
              <a:rPr lang="en-US"/>
              <a:t>Symbolic Regression</a:t>
            </a:r>
          </a:p>
          <a:p>
            <a:pPr marL="514350" indent="-514350">
              <a:buFont typeface="+mj-lt"/>
              <a:buAutoNum type="arabicPeriod"/>
            </a:pPr>
            <a:r>
              <a:rPr lang="en-US"/>
              <a:t>Symbolic Regression with a Concept Library</a:t>
            </a:r>
          </a:p>
          <a:p>
            <a:pPr marL="514350" indent="-514350">
              <a:buFont typeface="+mj-lt"/>
              <a:buAutoNum type="arabicPeriod"/>
            </a:pPr>
            <a:r>
              <a:rPr lang="en-US" b="1"/>
              <a:t>Additional Application:  Visual Reasoning</a:t>
            </a:r>
          </a:p>
          <a:p>
            <a:pPr marL="514350" indent="-514350">
              <a:buFont typeface="+mj-lt"/>
              <a:buAutoNum type="arabicPeriod"/>
            </a:pPr>
            <a:r>
              <a:rPr lang="en-US"/>
              <a:t>Discussion</a:t>
            </a:r>
          </a:p>
        </p:txBody>
      </p:sp>
    </p:spTree>
    <p:extLst>
      <p:ext uri="{BB962C8B-B14F-4D97-AF65-F5344CB8AC3E}">
        <p14:creationId xmlns:p14="http://schemas.microsoft.com/office/powerpoint/2010/main" val="734950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Recap: Symbolic Regression</a:t>
            </a:r>
          </a:p>
        </p:txBody>
      </p:sp>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501767" y="4124168"/>
            <a:ext cx="3140002" cy="369332"/>
          </a:xfrm>
          <a:prstGeom prst="rect">
            <a:avLst/>
          </a:prstGeom>
          <a:noFill/>
        </p:spPr>
        <p:txBody>
          <a:bodyPr wrap="square" rtlCol="0">
            <a:spAutoFit/>
          </a:bodyPr>
          <a:lstStyle/>
          <a:p>
            <a:pPr algn="ctr"/>
            <a:r>
              <a:rPr lang="en-US" dirty="0"/>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228" y="4698562"/>
            <a:ext cx="2301458" cy="6112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74146" y="5004108"/>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4"/>
          <a:srcRect b="15862"/>
          <a:stretch/>
        </p:blipFill>
        <p:spPr bwMode="auto">
          <a:xfrm>
            <a:off x="502152" y="3778641"/>
            <a:ext cx="5292224" cy="29483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4"/>
          <a:srcRect l="1626" t="85063" r="43763" b="4696"/>
          <a:stretch/>
        </p:blipFill>
        <p:spPr bwMode="auto">
          <a:xfrm>
            <a:off x="1550231" y="3597230"/>
            <a:ext cx="4244142" cy="526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B36B46-360B-2205-83A8-66B3E7BDDA66}"/>
              </a:ext>
            </a:extLst>
          </p:cNvPr>
          <p:cNvPicPr>
            <a:picLocks noChangeAspect="1"/>
          </p:cNvPicPr>
          <p:nvPr/>
        </p:nvPicPr>
        <p:blipFill>
          <a:blip r:embed="rId5"/>
          <a:stretch>
            <a:fillRect/>
          </a:stretch>
        </p:blipFill>
        <p:spPr>
          <a:xfrm>
            <a:off x="649910" y="1411964"/>
            <a:ext cx="10892180" cy="1987031"/>
          </a:xfrm>
          <a:prstGeom prst="rect">
            <a:avLst/>
          </a:prstGeom>
        </p:spPr>
      </p:pic>
      <p:sp>
        <p:nvSpPr>
          <p:cNvPr id="10" name="Rectangle 9">
            <a:extLst>
              <a:ext uri="{FF2B5EF4-FFF2-40B4-BE49-F238E27FC236}">
                <a16:creationId xmlns:a16="http://schemas.microsoft.com/office/drawing/2014/main" id="{0DBF6726-BC76-EC2C-C4B4-3D265255E7E2}"/>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11" name="Rectangle 10">
            <a:extLst>
              <a:ext uri="{FF2B5EF4-FFF2-40B4-BE49-F238E27FC236}">
                <a16:creationId xmlns:a16="http://schemas.microsoft.com/office/drawing/2014/main" id="{47EBD15F-116F-75F2-F833-F9ED3E5A8E55}"/>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4381616" y="2635693"/>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09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Visual Reasoning</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411964"/>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2769021" y="2656766"/>
            <a:ext cx="3025351"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57B2E9-1E2E-2550-26DC-62DB6F299414}"/>
              </a:ext>
            </a:extLst>
          </p:cNvPr>
          <p:cNvSpPr txBox="1"/>
          <p:nvPr/>
        </p:nvSpPr>
        <p:spPr>
          <a:xfrm>
            <a:off x="506413" y="6357481"/>
            <a:ext cx="3130572" cy="338554"/>
          </a:xfrm>
          <a:prstGeom prst="rect">
            <a:avLst/>
          </a:prstGeom>
          <a:noFill/>
        </p:spPr>
        <p:txBody>
          <a:bodyPr wrap="square" rtlCol="0">
            <a:spAutoFit/>
          </a:bodyPr>
          <a:lstStyle/>
          <a:p>
            <a:r>
              <a:rPr lang="en-US" sz="1600" b="1" dirty="0"/>
              <a:t>Observation:</a:t>
            </a:r>
            <a:r>
              <a:rPr lang="en-US" sz="1600" dirty="0"/>
              <a:t> Geolocated Picture</a:t>
            </a:r>
          </a:p>
        </p:txBody>
      </p:sp>
      <p:cxnSp>
        <p:nvCxnSpPr>
          <p:cNvPr id="11" name="Straight Arrow Connector 10">
            <a:extLst>
              <a:ext uri="{FF2B5EF4-FFF2-40B4-BE49-F238E27FC236}">
                <a16:creationId xmlns:a16="http://schemas.microsoft.com/office/drawing/2014/main" id="{77760639-03E9-D2AB-CB48-FB89E1511E1D}"/>
              </a:ext>
            </a:extLst>
          </p:cNvPr>
          <p:cNvCxnSpPr>
            <a:cxnSpLocks/>
          </p:cNvCxnSpPr>
          <p:nvPr/>
        </p:nvCxnSpPr>
        <p:spPr>
          <a:xfrm>
            <a:off x="3814915" y="4804730"/>
            <a:ext cx="3760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DF9D4FE-6F88-C157-13CD-61BE8C0ED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84" y="3640249"/>
            <a:ext cx="3486431" cy="23289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EB5E9BA-4948-F7E7-5381-0840ED96491F}"/>
              </a:ext>
            </a:extLst>
          </p:cNvPr>
          <p:cNvPicPr>
            <a:picLocks noChangeAspect="1"/>
          </p:cNvPicPr>
          <p:nvPr/>
        </p:nvPicPr>
        <p:blipFill>
          <a:blip r:embed="rId5"/>
          <a:stretch>
            <a:fillRect/>
          </a:stretch>
        </p:blipFill>
        <p:spPr>
          <a:xfrm>
            <a:off x="8969444" y="3643581"/>
            <a:ext cx="3102807" cy="2404083"/>
          </a:xfrm>
          <a:prstGeom prst="rect">
            <a:avLst/>
          </a:prstGeom>
        </p:spPr>
      </p:pic>
      <p:sp>
        <p:nvSpPr>
          <p:cNvPr id="15" name="TextBox 14">
            <a:extLst>
              <a:ext uri="{FF2B5EF4-FFF2-40B4-BE49-F238E27FC236}">
                <a16:creationId xmlns:a16="http://schemas.microsoft.com/office/drawing/2014/main" id="{A88C3838-69E5-FA6E-D19C-94D5CE050A94}"/>
              </a:ext>
            </a:extLst>
          </p:cNvPr>
          <p:cNvSpPr txBox="1"/>
          <p:nvPr/>
        </p:nvSpPr>
        <p:spPr>
          <a:xfrm>
            <a:off x="8055429" y="30175"/>
            <a:ext cx="4136571" cy="307777"/>
          </a:xfrm>
          <a:prstGeom prst="rect">
            <a:avLst/>
          </a:prstGeom>
          <a:noFill/>
        </p:spPr>
        <p:txBody>
          <a:bodyPr wrap="square">
            <a:spAutoFit/>
          </a:bodyPr>
          <a:lstStyle/>
          <a:p>
            <a:pPr algn="r" rtl="0">
              <a:spcBef>
                <a:spcPts val="0"/>
              </a:spcBef>
              <a:spcAft>
                <a:spcPts val="0"/>
              </a:spcAft>
            </a:pPr>
            <a:r>
              <a:rPr lang="en-US" sz="1400" b="0" i="1" u="none" strike="noStrike" dirty="0">
                <a:solidFill>
                  <a:srgbClr val="000000"/>
                </a:solidFill>
                <a:effectLst/>
                <a:latin typeface="Arial" panose="020B0604020202020204" pitchFamily="34" charset="0"/>
              </a:rPr>
              <a:t>https://</a:t>
            </a:r>
            <a:r>
              <a:rPr lang="en-US" sz="1400" b="0" i="1" u="none" strike="noStrike" dirty="0" err="1">
                <a:solidFill>
                  <a:srgbClr val="000000"/>
                </a:solidFill>
                <a:effectLst/>
                <a:latin typeface="Arial" panose="020B0604020202020204" pitchFamily="34" charset="0"/>
              </a:rPr>
              <a:t>www.inaturalist.org</a:t>
            </a:r>
            <a:r>
              <a:rPr lang="en-US" sz="1400" b="0" i="1" u="none" strike="noStrike" dirty="0">
                <a:solidFill>
                  <a:srgbClr val="000000"/>
                </a:solidFill>
                <a:effectLst/>
                <a:latin typeface="Arial" panose="020B0604020202020204" pitchFamily="34" charset="0"/>
              </a:rPr>
              <a:t>/observations/1970016</a:t>
            </a:r>
            <a:endParaRPr lang="en-US" sz="1400" i="1" dirty="0">
              <a:effectLst/>
            </a:endParaRPr>
          </a:p>
        </p:txBody>
      </p:sp>
      <p:pic>
        <p:nvPicPr>
          <p:cNvPr id="19" name="Picture 18">
            <a:extLst>
              <a:ext uri="{FF2B5EF4-FFF2-40B4-BE49-F238E27FC236}">
                <a16:creationId xmlns:a16="http://schemas.microsoft.com/office/drawing/2014/main" id="{3C33D218-EF07-3610-F6E7-B1FB987820F1}"/>
              </a:ext>
            </a:extLst>
          </p:cNvPr>
          <p:cNvPicPr>
            <a:picLocks noChangeAspect="1"/>
          </p:cNvPicPr>
          <p:nvPr/>
        </p:nvPicPr>
        <p:blipFill>
          <a:blip r:embed="rId6"/>
          <a:stretch>
            <a:fillRect/>
          </a:stretch>
        </p:blipFill>
        <p:spPr>
          <a:xfrm>
            <a:off x="4290422" y="3761119"/>
            <a:ext cx="3992929" cy="1017978"/>
          </a:xfrm>
          <a:prstGeom prst="rect">
            <a:avLst/>
          </a:prstGeom>
        </p:spPr>
      </p:pic>
      <p:pic>
        <p:nvPicPr>
          <p:cNvPr id="21" name="Picture 20">
            <a:extLst>
              <a:ext uri="{FF2B5EF4-FFF2-40B4-BE49-F238E27FC236}">
                <a16:creationId xmlns:a16="http://schemas.microsoft.com/office/drawing/2014/main" id="{42AC62F4-BA21-BFA1-EF65-EC0FEE1436DE}"/>
              </a:ext>
            </a:extLst>
          </p:cNvPr>
          <p:cNvPicPr>
            <a:picLocks noChangeAspect="1"/>
          </p:cNvPicPr>
          <p:nvPr/>
        </p:nvPicPr>
        <p:blipFill>
          <a:blip r:embed="rId7"/>
          <a:stretch>
            <a:fillRect/>
          </a:stretch>
        </p:blipFill>
        <p:spPr>
          <a:xfrm>
            <a:off x="4311734" y="5181050"/>
            <a:ext cx="3950304" cy="1345708"/>
          </a:xfrm>
          <a:prstGeom prst="rect">
            <a:avLst/>
          </a:prstGeom>
        </p:spPr>
      </p:pic>
      <p:cxnSp>
        <p:nvCxnSpPr>
          <p:cNvPr id="22" name="Straight Arrow Connector 21">
            <a:extLst>
              <a:ext uri="{FF2B5EF4-FFF2-40B4-BE49-F238E27FC236}">
                <a16:creationId xmlns:a16="http://schemas.microsoft.com/office/drawing/2014/main" id="{66F0F86D-2DEA-8C99-5E09-B622858A3C82}"/>
              </a:ext>
            </a:extLst>
          </p:cNvPr>
          <p:cNvCxnSpPr>
            <a:cxnSpLocks/>
            <a:stCxn id="19" idx="2"/>
            <a:endCxn id="21" idx="0"/>
          </p:cNvCxnSpPr>
          <p:nvPr/>
        </p:nvCxnSpPr>
        <p:spPr>
          <a:xfrm flipH="1">
            <a:off x="6286886" y="4779097"/>
            <a:ext cx="1" cy="4019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3E50CD-4928-D357-0D4D-B61C5C38AF77}"/>
              </a:ext>
            </a:extLst>
          </p:cNvPr>
          <p:cNvCxnSpPr>
            <a:cxnSpLocks/>
          </p:cNvCxnSpPr>
          <p:nvPr/>
        </p:nvCxnSpPr>
        <p:spPr>
          <a:xfrm>
            <a:off x="8370053" y="4804730"/>
            <a:ext cx="5993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7554BF-88B4-A7A1-2531-96EB2E903B07}"/>
              </a:ext>
            </a:extLst>
          </p:cNvPr>
          <p:cNvSpPr txBox="1"/>
          <p:nvPr/>
        </p:nvSpPr>
        <p:spPr>
          <a:xfrm>
            <a:off x="4386085" y="6357481"/>
            <a:ext cx="3569051" cy="338554"/>
          </a:xfrm>
          <a:prstGeom prst="rect">
            <a:avLst/>
          </a:prstGeom>
          <a:noFill/>
        </p:spPr>
        <p:txBody>
          <a:bodyPr wrap="square" rtlCol="0">
            <a:spAutoFit/>
          </a:bodyPr>
          <a:lstStyle/>
          <a:p>
            <a:r>
              <a:rPr lang="en-US" sz="1600" b="1"/>
              <a:t>Theory:</a:t>
            </a:r>
            <a:r>
              <a:rPr lang="en-US" sz="1600"/>
              <a:t> Crowdsourced identification</a:t>
            </a:r>
          </a:p>
        </p:txBody>
      </p:sp>
      <p:sp>
        <p:nvSpPr>
          <p:cNvPr id="29" name="TextBox 28">
            <a:extLst>
              <a:ext uri="{FF2B5EF4-FFF2-40B4-BE49-F238E27FC236}">
                <a16:creationId xmlns:a16="http://schemas.microsoft.com/office/drawing/2014/main" id="{CB92DBA1-486D-4F70-5830-9496EEB10850}"/>
              </a:ext>
            </a:extLst>
          </p:cNvPr>
          <p:cNvSpPr txBox="1"/>
          <p:nvPr/>
        </p:nvSpPr>
        <p:spPr>
          <a:xfrm>
            <a:off x="8905694" y="6357481"/>
            <a:ext cx="3569051" cy="338554"/>
          </a:xfrm>
          <a:prstGeom prst="rect">
            <a:avLst/>
          </a:prstGeom>
          <a:noFill/>
        </p:spPr>
        <p:txBody>
          <a:bodyPr wrap="square" rtlCol="0">
            <a:spAutoFit/>
          </a:bodyPr>
          <a:lstStyle/>
          <a:p>
            <a:pPr algn="ctr"/>
            <a:r>
              <a:rPr lang="en-US" sz="1600" b="1"/>
              <a:t>Data:</a:t>
            </a:r>
            <a:r>
              <a:rPr lang="en-US" sz="1600"/>
              <a:t> Geotagged sightings</a:t>
            </a:r>
          </a:p>
        </p:txBody>
      </p:sp>
    </p:spTree>
    <p:extLst>
      <p:ext uri="{BB962C8B-B14F-4D97-AF65-F5344CB8AC3E}">
        <p14:creationId xmlns:p14="http://schemas.microsoft.com/office/powerpoint/2010/main" val="213700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Visual Programming</a:t>
            </a:r>
          </a:p>
        </p:txBody>
      </p:sp>
      <p:sp>
        <p:nvSpPr>
          <p:cNvPr id="3" name="Google Shape;840;p105">
            <a:extLst>
              <a:ext uri="{FF2B5EF4-FFF2-40B4-BE49-F238E27FC236}">
                <a16:creationId xmlns:a16="http://schemas.microsoft.com/office/drawing/2014/main" id="{B95459B0-2F77-D748-DE02-E31BD3CEDD0F}"/>
              </a:ext>
            </a:extLst>
          </p:cNvPr>
          <p:cNvSpPr/>
          <p:nvPr/>
        </p:nvSpPr>
        <p:spPr>
          <a:xfrm rot="10800000" flipH="1">
            <a:off x="1827500" y="4128053"/>
            <a:ext cx="3570800" cy="1097200"/>
          </a:xfrm>
          <a:prstGeom prst="trapezoid">
            <a:avLst>
              <a:gd name="adj" fmla="val 25000"/>
            </a:avLst>
          </a:prstGeom>
          <a:solidFill>
            <a:srgbClr val="C9DAF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733">
              <a:latin typeface="Gill Sans"/>
              <a:ea typeface="Gill Sans"/>
              <a:cs typeface="Gill Sans"/>
              <a:sym typeface="Gill Sans"/>
            </a:endParaRPr>
          </a:p>
        </p:txBody>
      </p:sp>
      <p:sp>
        <p:nvSpPr>
          <p:cNvPr id="4" name="Google Shape;841;p105">
            <a:extLst>
              <a:ext uri="{FF2B5EF4-FFF2-40B4-BE49-F238E27FC236}">
                <a16:creationId xmlns:a16="http://schemas.microsoft.com/office/drawing/2014/main" id="{0A7A86F1-2F65-9454-A679-1559CE2368B5}"/>
              </a:ext>
            </a:extLst>
          </p:cNvPr>
          <p:cNvSpPr/>
          <p:nvPr/>
        </p:nvSpPr>
        <p:spPr>
          <a:xfrm>
            <a:off x="2446712" y="5652584"/>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Gill Sans"/>
                <a:ea typeface="Gill Sans"/>
                <a:cs typeface="Gill Sans"/>
                <a:sym typeface="Gill Sans"/>
              </a:rPr>
              <a:t>“no”</a:t>
            </a:r>
            <a:endParaRPr sz="1200">
              <a:latin typeface="Gill Sans"/>
              <a:ea typeface="Gill Sans"/>
              <a:cs typeface="Gill Sans"/>
              <a:sym typeface="Gill Sans"/>
            </a:endParaRPr>
          </a:p>
        </p:txBody>
      </p:sp>
      <p:sp>
        <p:nvSpPr>
          <p:cNvPr id="5" name="Google Shape;842;p105">
            <a:extLst>
              <a:ext uri="{FF2B5EF4-FFF2-40B4-BE49-F238E27FC236}">
                <a16:creationId xmlns:a16="http://schemas.microsoft.com/office/drawing/2014/main" id="{BD96F604-A795-EF78-2410-C84FCE832831}"/>
              </a:ext>
            </a:extLst>
          </p:cNvPr>
          <p:cNvSpPr/>
          <p:nvPr/>
        </p:nvSpPr>
        <p:spPr>
          <a:xfrm>
            <a:off x="128566"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10" name="Google Shape;843;p105">
            <a:extLst>
              <a:ext uri="{FF2B5EF4-FFF2-40B4-BE49-F238E27FC236}">
                <a16:creationId xmlns:a16="http://schemas.microsoft.com/office/drawing/2014/main" id="{15D72658-8D79-BA7D-6DEC-E7DEEE98F8BE}"/>
              </a:ext>
            </a:extLst>
          </p:cNvPr>
          <p:cNvCxnSpPr>
            <a:cxnSpLocks/>
            <a:stCxn id="17" idx="2"/>
            <a:endCxn id="3" idx="2"/>
          </p:cNvCxnSpPr>
          <p:nvPr/>
        </p:nvCxnSpPr>
        <p:spPr>
          <a:xfrm rot="16200000" flipH="1">
            <a:off x="3357314" y="3872467"/>
            <a:ext cx="510036" cy="1136"/>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12" name="Google Shape;845;p105">
            <a:extLst>
              <a:ext uri="{FF2B5EF4-FFF2-40B4-BE49-F238E27FC236}">
                <a16:creationId xmlns:a16="http://schemas.microsoft.com/office/drawing/2014/main" id="{15B6530A-E5F7-E0D4-FD1C-E33CBCF4C736}"/>
              </a:ext>
            </a:extLst>
          </p:cNvPr>
          <p:cNvCxnSpPr>
            <a:cxnSpLocks/>
            <a:stCxn id="5" idx="2"/>
            <a:endCxn id="3" idx="1"/>
          </p:cNvCxnSpPr>
          <p:nvPr/>
        </p:nvCxnSpPr>
        <p:spPr>
          <a:xfrm rot="16200000" flipH="1">
            <a:off x="888825" y="3600827"/>
            <a:ext cx="1100273" cy="1051377"/>
          </a:xfrm>
          <a:prstGeom prst="bentConnector2">
            <a:avLst/>
          </a:prstGeom>
          <a:noFill/>
          <a:ln w="28575" cap="flat" cmpd="sng">
            <a:solidFill>
              <a:schemeClr val="dk2"/>
            </a:solidFill>
            <a:prstDash val="solid"/>
            <a:round/>
            <a:headEnd type="none" w="med" len="med"/>
            <a:tailEnd type="stealth" w="med" len="med"/>
          </a:ln>
        </p:spPr>
      </p:cxnSp>
      <p:cxnSp>
        <p:nvCxnSpPr>
          <p:cNvPr id="14" name="Google Shape;846;p105">
            <a:extLst>
              <a:ext uri="{FF2B5EF4-FFF2-40B4-BE49-F238E27FC236}">
                <a16:creationId xmlns:a16="http://schemas.microsoft.com/office/drawing/2014/main" id="{2060C480-926E-0D04-1332-2CE7C6F2A8D0}"/>
              </a:ext>
            </a:extLst>
          </p:cNvPr>
          <p:cNvCxnSpPr>
            <a:cxnSpLocks/>
            <a:stCxn id="3" idx="0"/>
            <a:endCxn id="4" idx="0"/>
          </p:cNvCxnSpPr>
          <p:nvPr/>
        </p:nvCxnSpPr>
        <p:spPr>
          <a:xfrm rot="-5400000" flipH="1">
            <a:off x="3399700" y="5438453"/>
            <a:ext cx="427200" cy="800"/>
          </a:xfrm>
          <a:prstGeom prst="bentConnector3">
            <a:avLst>
              <a:gd name="adj1" fmla="val 50015"/>
            </a:avLst>
          </a:prstGeom>
          <a:noFill/>
          <a:ln w="28575" cap="flat" cmpd="sng">
            <a:solidFill>
              <a:schemeClr val="dk2"/>
            </a:solidFill>
            <a:prstDash val="solid"/>
            <a:round/>
            <a:headEnd type="none" w="med" len="med"/>
            <a:tailEnd type="stealth" w="med" len="med"/>
          </a:ln>
        </p:spPr>
      </p:cxnSp>
      <p:cxnSp>
        <p:nvCxnSpPr>
          <p:cNvPr id="16" name="Google Shape;847;p105">
            <a:extLst>
              <a:ext uri="{FF2B5EF4-FFF2-40B4-BE49-F238E27FC236}">
                <a16:creationId xmlns:a16="http://schemas.microsoft.com/office/drawing/2014/main" id="{6F9659F9-1B02-BF87-7325-27CF45CDD02A}"/>
              </a:ext>
            </a:extLst>
          </p:cNvPr>
          <p:cNvCxnSpPr/>
          <p:nvPr/>
        </p:nvCxnSpPr>
        <p:spPr>
          <a:xfrm>
            <a:off x="5789433" y="1401367"/>
            <a:ext cx="0" cy="4572000"/>
          </a:xfrm>
          <a:prstGeom prst="straightConnector1">
            <a:avLst/>
          </a:prstGeom>
          <a:noFill/>
          <a:ln w="9525" cap="flat" cmpd="sng">
            <a:solidFill>
              <a:schemeClr val="dk2"/>
            </a:solidFill>
            <a:prstDash val="dot"/>
            <a:round/>
            <a:headEnd type="none" w="med" len="med"/>
            <a:tailEnd type="none" w="med" len="med"/>
          </a:ln>
        </p:spPr>
      </p:cxnSp>
      <p:pic>
        <p:nvPicPr>
          <p:cNvPr id="17" name="Google Shape;844;p105">
            <a:extLst>
              <a:ext uri="{FF2B5EF4-FFF2-40B4-BE49-F238E27FC236}">
                <a16:creationId xmlns:a16="http://schemas.microsoft.com/office/drawing/2014/main" id="{267D77A3-6B71-4BB1-6DAA-3D7EE67A5D01}"/>
              </a:ext>
            </a:extLst>
          </p:cNvPr>
          <p:cNvPicPr preferRelativeResize="0"/>
          <p:nvPr/>
        </p:nvPicPr>
        <p:blipFill rotWithShape="1">
          <a:blip r:embed="rId3">
            <a:alphaModFix/>
          </a:blip>
          <a:srcRect l="4546" t="37913" r="67214" b="32761"/>
          <a:stretch/>
        </p:blipFill>
        <p:spPr>
          <a:xfrm>
            <a:off x="1944415" y="1670116"/>
            <a:ext cx="3334697" cy="1947901"/>
          </a:xfrm>
          <a:prstGeom prst="rect">
            <a:avLst/>
          </a:prstGeom>
          <a:noFill/>
          <a:ln>
            <a:noFill/>
          </a:ln>
        </p:spPr>
      </p:pic>
      <p:sp>
        <p:nvSpPr>
          <p:cNvPr id="18" name="Google Shape;848;p105">
            <a:extLst>
              <a:ext uri="{FF2B5EF4-FFF2-40B4-BE49-F238E27FC236}">
                <a16:creationId xmlns:a16="http://schemas.microsoft.com/office/drawing/2014/main" id="{AF51DA0B-E349-B7E3-44CE-19D8EA02F438}"/>
              </a:ext>
            </a:extLst>
          </p:cNvPr>
          <p:cNvSpPr/>
          <p:nvPr/>
        </p:nvSpPr>
        <p:spPr>
          <a:xfrm>
            <a:off x="7897767" y="3818767"/>
            <a:ext cx="3570800" cy="16360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latin typeface="Gill Sans"/>
                <a:ea typeface="Gill Sans"/>
                <a:cs typeface="Gill Sans"/>
                <a:sym typeface="Gill Sans"/>
              </a:rPr>
              <a:t>Visual Program</a:t>
            </a:r>
            <a:endParaRPr sz="1733">
              <a:latin typeface="Gill Sans"/>
              <a:ea typeface="Gill Sans"/>
              <a:cs typeface="Gill Sans"/>
              <a:sym typeface="Gill Sans"/>
            </a:endParaRPr>
          </a:p>
          <a:p>
            <a:endParaRPr sz="1733">
              <a:latin typeface="Gill Sans"/>
              <a:ea typeface="Gill Sans"/>
              <a:cs typeface="Gill Sans"/>
              <a:sym typeface="Gill Sans"/>
            </a:endParaRPr>
          </a:p>
          <a:p>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p:txBody>
      </p:sp>
      <p:sp>
        <p:nvSpPr>
          <p:cNvPr id="20" name="Google Shape;849;p105">
            <a:extLst>
              <a:ext uri="{FF2B5EF4-FFF2-40B4-BE49-F238E27FC236}">
                <a16:creationId xmlns:a16="http://schemas.microsoft.com/office/drawing/2014/main" id="{3E34C92A-D979-F736-7D14-152B590D3728}"/>
              </a:ext>
            </a:extLst>
          </p:cNvPr>
          <p:cNvSpPr/>
          <p:nvPr/>
        </p:nvSpPr>
        <p:spPr>
          <a:xfrm>
            <a:off x="8516979" y="5759117"/>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Gill Sans"/>
                <a:ea typeface="Gill Sans"/>
                <a:cs typeface="Gill Sans"/>
                <a:sym typeface="Gill Sans"/>
              </a:rPr>
              <a:t>“no”</a:t>
            </a:r>
            <a:endParaRPr sz="1200">
              <a:latin typeface="Gill Sans"/>
              <a:ea typeface="Gill Sans"/>
              <a:cs typeface="Gill Sans"/>
              <a:sym typeface="Gill Sans"/>
            </a:endParaRPr>
          </a:p>
        </p:txBody>
      </p:sp>
      <p:sp>
        <p:nvSpPr>
          <p:cNvPr id="23" name="Google Shape;850;p105">
            <a:extLst>
              <a:ext uri="{FF2B5EF4-FFF2-40B4-BE49-F238E27FC236}">
                <a16:creationId xmlns:a16="http://schemas.microsoft.com/office/drawing/2014/main" id="{768EE9ED-2932-7D6F-A294-6D444F9E53A8}"/>
              </a:ext>
            </a:extLst>
          </p:cNvPr>
          <p:cNvSpPr/>
          <p:nvPr/>
        </p:nvSpPr>
        <p:spPr>
          <a:xfrm>
            <a:off x="6105015"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24" name="Google Shape;851;p105">
            <a:extLst>
              <a:ext uri="{FF2B5EF4-FFF2-40B4-BE49-F238E27FC236}">
                <a16:creationId xmlns:a16="http://schemas.microsoft.com/office/drawing/2014/main" id="{9E770190-6348-E1CA-7B3D-80FF19B437A2}"/>
              </a:ext>
            </a:extLst>
          </p:cNvPr>
          <p:cNvCxnSpPr>
            <a:cxnSpLocks/>
            <a:stCxn id="28" idx="2"/>
            <a:endCxn id="18" idx="0"/>
          </p:cNvCxnSpPr>
          <p:nvPr/>
        </p:nvCxnSpPr>
        <p:spPr>
          <a:xfrm rot="-5400000" flipH="1">
            <a:off x="9583565" y="3718017"/>
            <a:ext cx="200800" cy="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25" name="Google Shape;853;p105">
            <a:extLst>
              <a:ext uri="{FF2B5EF4-FFF2-40B4-BE49-F238E27FC236}">
                <a16:creationId xmlns:a16="http://schemas.microsoft.com/office/drawing/2014/main" id="{A1CB9F6A-BB13-6861-A076-58CA3999AF6F}"/>
              </a:ext>
            </a:extLst>
          </p:cNvPr>
          <p:cNvCxnSpPr>
            <a:cxnSpLocks/>
            <a:stCxn id="23" idx="2"/>
            <a:endCxn id="18" idx="1"/>
          </p:cNvCxnSpPr>
          <p:nvPr/>
        </p:nvCxnSpPr>
        <p:spPr>
          <a:xfrm rot="16200000" flipH="1">
            <a:off x="6863551" y="3602550"/>
            <a:ext cx="1060387" cy="1008045"/>
          </a:xfrm>
          <a:prstGeom prst="bentConnector2">
            <a:avLst/>
          </a:prstGeom>
          <a:noFill/>
          <a:ln w="28575" cap="flat" cmpd="sng">
            <a:solidFill>
              <a:schemeClr val="dk2"/>
            </a:solidFill>
            <a:prstDash val="solid"/>
            <a:round/>
            <a:headEnd type="none" w="med" len="med"/>
            <a:tailEnd type="stealth" w="med" len="med"/>
          </a:ln>
        </p:spPr>
      </p:cxnSp>
      <p:cxnSp>
        <p:nvCxnSpPr>
          <p:cNvPr id="27" name="Google Shape;854;p105">
            <a:extLst>
              <a:ext uri="{FF2B5EF4-FFF2-40B4-BE49-F238E27FC236}">
                <a16:creationId xmlns:a16="http://schemas.microsoft.com/office/drawing/2014/main" id="{5A8D354C-B6DE-F6BD-F5DD-067D5F0694F8}"/>
              </a:ext>
            </a:extLst>
          </p:cNvPr>
          <p:cNvCxnSpPr>
            <a:cxnSpLocks/>
            <a:stCxn id="18" idx="2"/>
            <a:endCxn id="20" idx="0"/>
          </p:cNvCxnSpPr>
          <p:nvPr/>
        </p:nvCxnSpPr>
        <p:spPr>
          <a:xfrm rot="-5400000" flipH="1">
            <a:off x="9531367" y="5606567"/>
            <a:ext cx="304400" cy="800"/>
          </a:xfrm>
          <a:prstGeom prst="bentConnector3">
            <a:avLst>
              <a:gd name="adj1" fmla="val 49992"/>
            </a:avLst>
          </a:prstGeom>
          <a:noFill/>
          <a:ln w="28575" cap="flat" cmpd="sng">
            <a:solidFill>
              <a:schemeClr val="dk2"/>
            </a:solidFill>
            <a:prstDash val="solid"/>
            <a:round/>
            <a:headEnd type="none" w="med" len="med"/>
            <a:tailEnd type="stealth" w="med" len="med"/>
          </a:ln>
        </p:spPr>
      </p:cxnSp>
      <p:pic>
        <p:nvPicPr>
          <p:cNvPr id="28" name="Google Shape;852;p105">
            <a:extLst>
              <a:ext uri="{FF2B5EF4-FFF2-40B4-BE49-F238E27FC236}">
                <a16:creationId xmlns:a16="http://schemas.microsoft.com/office/drawing/2014/main" id="{B0E56142-9FAF-2F43-A7BD-1C0A2463ED27}"/>
              </a:ext>
            </a:extLst>
          </p:cNvPr>
          <p:cNvPicPr preferRelativeResize="0"/>
          <p:nvPr/>
        </p:nvPicPr>
        <p:blipFill rotWithShape="1">
          <a:blip r:embed="rId3">
            <a:alphaModFix/>
          </a:blip>
          <a:srcRect l="4546" t="37913" r="67214" b="32761"/>
          <a:stretch/>
        </p:blipFill>
        <p:spPr>
          <a:xfrm>
            <a:off x="8016217" y="1670116"/>
            <a:ext cx="3334697" cy="1947901"/>
          </a:xfrm>
          <a:prstGeom prst="rect">
            <a:avLst/>
          </a:prstGeom>
          <a:noFill/>
          <a:ln>
            <a:noFill/>
          </a:ln>
        </p:spPr>
      </p:pic>
      <p:pic>
        <p:nvPicPr>
          <p:cNvPr id="29" name="Google Shape;855;p105">
            <a:extLst>
              <a:ext uri="{FF2B5EF4-FFF2-40B4-BE49-F238E27FC236}">
                <a16:creationId xmlns:a16="http://schemas.microsoft.com/office/drawing/2014/main" id="{65CEEAD2-A4C6-F76D-7444-8CE90481C0BD}"/>
              </a:ext>
            </a:extLst>
          </p:cNvPr>
          <p:cNvPicPr preferRelativeResize="0"/>
          <p:nvPr/>
        </p:nvPicPr>
        <p:blipFill rotWithShape="1">
          <a:blip r:embed="rId4">
            <a:alphaModFix/>
          </a:blip>
          <a:srcRect l="15030" t="15030" r="15030" b="15030"/>
          <a:stretch/>
        </p:blipFill>
        <p:spPr>
          <a:xfrm>
            <a:off x="10619184" y="4040184"/>
            <a:ext cx="589433" cy="589433"/>
          </a:xfrm>
          <a:prstGeom prst="rect">
            <a:avLst/>
          </a:prstGeom>
          <a:noFill/>
          <a:ln>
            <a:noFill/>
          </a:ln>
        </p:spPr>
      </p:pic>
      <p:sp>
        <p:nvSpPr>
          <p:cNvPr id="31" name="Google Shape;856;p105">
            <a:extLst>
              <a:ext uri="{FF2B5EF4-FFF2-40B4-BE49-F238E27FC236}">
                <a16:creationId xmlns:a16="http://schemas.microsoft.com/office/drawing/2014/main" id="{F3E158DE-A9BF-B3B6-F9FD-4DB325C04D14}"/>
              </a:ext>
            </a:extLst>
          </p:cNvPr>
          <p:cNvSpPr/>
          <p:nvPr/>
        </p:nvSpPr>
        <p:spPr>
          <a:xfrm rot="5400000">
            <a:off x="8782700" y="4174333"/>
            <a:ext cx="430000" cy="438000"/>
          </a:xfrm>
          <a:prstGeom prst="trapezoid">
            <a:avLst>
              <a:gd name="adj" fmla="val 25000"/>
            </a:avLst>
          </a:prstGeom>
          <a:solidFill>
            <a:schemeClr val="lt2"/>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2" name="Google Shape;857;p105">
            <a:extLst>
              <a:ext uri="{FF2B5EF4-FFF2-40B4-BE49-F238E27FC236}">
                <a16:creationId xmlns:a16="http://schemas.microsoft.com/office/drawing/2014/main" id="{AA9C1750-3CB7-A50D-B229-A884F5DC266E}"/>
              </a:ext>
            </a:extLst>
          </p:cNvPr>
          <p:cNvSpPr/>
          <p:nvPr/>
        </p:nvSpPr>
        <p:spPr>
          <a:xfrm rot="5400000">
            <a:off x="9556133" y="4536417"/>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3" name="Google Shape;858;p105">
            <a:extLst>
              <a:ext uri="{FF2B5EF4-FFF2-40B4-BE49-F238E27FC236}">
                <a16:creationId xmlns:a16="http://schemas.microsoft.com/office/drawing/2014/main" id="{C6AFD52F-C990-8D1E-A062-4BF4AEB1C4A9}"/>
              </a:ext>
            </a:extLst>
          </p:cNvPr>
          <p:cNvSpPr/>
          <p:nvPr/>
        </p:nvSpPr>
        <p:spPr>
          <a:xfrm rot="5400000">
            <a:off x="9248567" y="4792933"/>
            <a:ext cx="4336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4" name="Google Shape;859;p105">
            <a:extLst>
              <a:ext uri="{FF2B5EF4-FFF2-40B4-BE49-F238E27FC236}">
                <a16:creationId xmlns:a16="http://schemas.microsoft.com/office/drawing/2014/main" id="{E6BE3EDE-883F-744C-18C4-83238F614C96}"/>
              </a:ext>
            </a:extLst>
          </p:cNvPr>
          <p:cNvSpPr/>
          <p:nvPr/>
        </p:nvSpPr>
        <p:spPr>
          <a:xfrm rot="5400000">
            <a:off x="7761300" y="4484533"/>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CE5CD"/>
              </a:solidFill>
              <a:latin typeface="Gill Sans"/>
              <a:ea typeface="Gill Sans"/>
              <a:cs typeface="Gill Sans"/>
              <a:sym typeface="Gill Sans"/>
            </a:endParaRPr>
          </a:p>
        </p:txBody>
      </p:sp>
      <p:cxnSp>
        <p:nvCxnSpPr>
          <p:cNvPr id="35" name="Google Shape;860;p105">
            <a:extLst>
              <a:ext uri="{FF2B5EF4-FFF2-40B4-BE49-F238E27FC236}">
                <a16:creationId xmlns:a16="http://schemas.microsoft.com/office/drawing/2014/main" id="{15559E45-89E6-D498-9DCD-21B66E31EE2B}"/>
              </a:ext>
            </a:extLst>
          </p:cNvPr>
          <p:cNvCxnSpPr>
            <a:cxnSpLocks/>
            <a:stCxn id="34" idx="0"/>
            <a:endCxn id="31" idx="2"/>
          </p:cNvCxnSpPr>
          <p:nvPr/>
        </p:nvCxnSpPr>
        <p:spPr>
          <a:xfrm rot="10800000" flipH="1">
            <a:off x="8505500" y="4393133"/>
            <a:ext cx="273200" cy="310400"/>
          </a:xfrm>
          <a:prstGeom prst="curvedConnector3">
            <a:avLst>
              <a:gd name="adj1" fmla="val 50000"/>
            </a:avLst>
          </a:prstGeom>
          <a:noFill/>
          <a:ln w="19050" cap="flat" cmpd="sng">
            <a:solidFill>
              <a:schemeClr val="tx1"/>
            </a:solidFill>
            <a:prstDash val="solid"/>
            <a:round/>
            <a:headEnd type="none" w="med" len="med"/>
            <a:tailEnd type="stealth" w="med" len="med"/>
          </a:ln>
        </p:spPr>
      </p:cxnSp>
      <p:cxnSp>
        <p:nvCxnSpPr>
          <p:cNvPr id="36" name="Google Shape;861;p105">
            <a:extLst>
              <a:ext uri="{FF2B5EF4-FFF2-40B4-BE49-F238E27FC236}">
                <a16:creationId xmlns:a16="http://schemas.microsoft.com/office/drawing/2014/main" id="{0B68324A-4CB5-7819-6601-84642375CEED}"/>
              </a:ext>
            </a:extLst>
          </p:cNvPr>
          <p:cNvCxnSpPr>
            <a:cxnSpLocks/>
            <a:stCxn id="31" idx="0"/>
            <a:endCxn id="32" idx="2"/>
          </p:cNvCxnSpPr>
          <p:nvPr/>
        </p:nvCxnSpPr>
        <p:spPr>
          <a:xfrm>
            <a:off x="9216700" y="4393333"/>
            <a:ext cx="645600" cy="362000"/>
          </a:xfrm>
          <a:prstGeom prst="curvedConnector3">
            <a:avLst>
              <a:gd name="adj1" fmla="val 50003"/>
            </a:avLst>
          </a:prstGeom>
          <a:noFill/>
          <a:ln w="19050" cap="flat" cmpd="sng">
            <a:solidFill>
              <a:schemeClr val="tx1"/>
            </a:solidFill>
            <a:prstDash val="solid"/>
            <a:round/>
            <a:headEnd type="none" w="med" len="med"/>
            <a:tailEnd type="stealth" w="med" len="med"/>
          </a:ln>
        </p:spPr>
      </p:cxnSp>
      <p:cxnSp>
        <p:nvCxnSpPr>
          <p:cNvPr id="37" name="Google Shape;862;p105">
            <a:extLst>
              <a:ext uri="{FF2B5EF4-FFF2-40B4-BE49-F238E27FC236}">
                <a16:creationId xmlns:a16="http://schemas.microsoft.com/office/drawing/2014/main" id="{46273E5E-DC85-4C25-82D4-9320EDD809FC}"/>
              </a:ext>
            </a:extLst>
          </p:cNvPr>
          <p:cNvCxnSpPr>
            <a:cxnSpLocks/>
            <a:stCxn id="34" idx="0"/>
            <a:endCxn id="33" idx="2"/>
          </p:cNvCxnSpPr>
          <p:nvPr/>
        </p:nvCxnSpPr>
        <p:spPr>
          <a:xfrm>
            <a:off x="8505500" y="4703533"/>
            <a:ext cx="740800" cy="308400"/>
          </a:xfrm>
          <a:prstGeom prst="curvedConnector3">
            <a:avLst>
              <a:gd name="adj1" fmla="val 50004"/>
            </a:avLst>
          </a:prstGeom>
          <a:noFill/>
          <a:ln w="19050" cap="flat" cmpd="sng">
            <a:solidFill>
              <a:schemeClr val="tx1"/>
            </a:solidFill>
            <a:prstDash val="solid"/>
            <a:round/>
            <a:headEnd type="none" w="med" len="med"/>
            <a:tailEnd type="stealth" w="med" len="med"/>
          </a:ln>
        </p:spPr>
      </p:cxnSp>
      <p:cxnSp>
        <p:nvCxnSpPr>
          <p:cNvPr id="38" name="Google Shape;863;p105">
            <a:extLst>
              <a:ext uri="{FF2B5EF4-FFF2-40B4-BE49-F238E27FC236}">
                <a16:creationId xmlns:a16="http://schemas.microsoft.com/office/drawing/2014/main" id="{F93BC671-5458-C332-395C-08AEDD0E79A1}"/>
              </a:ext>
            </a:extLst>
          </p:cNvPr>
          <p:cNvCxnSpPr>
            <a:cxnSpLocks/>
            <a:stCxn id="33" idx="0"/>
            <a:endCxn id="32" idx="2"/>
          </p:cNvCxnSpPr>
          <p:nvPr/>
        </p:nvCxnSpPr>
        <p:spPr>
          <a:xfrm rot="10800000" flipH="1">
            <a:off x="9684367" y="4755533"/>
            <a:ext cx="178000" cy="256400"/>
          </a:xfrm>
          <a:prstGeom prst="curvedConnector3">
            <a:avLst>
              <a:gd name="adj1" fmla="val 49991"/>
            </a:avLst>
          </a:prstGeom>
          <a:noFill/>
          <a:ln w="9525" cap="flat" cmpd="sng">
            <a:solidFill>
              <a:schemeClr val="dk2"/>
            </a:solidFill>
            <a:prstDash val="solid"/>
            <a:round/>
            <a:headEnd type="none" w="med" len="med"/>
            <a:tailEnd type="stealth" w="med" len="med"/>
          </a:ln>
        </p:spPr>
      </p:cxnSp>
      <p:sp>
        <p:nvSpPr>
          <p:cNvPr id="39" name="Google Shape;864;p105">
            <a:extLst>
              <a:ext uri="{FF2B5EF4-FFF2-40B4-BE49-F238E27FC236}">
                <a16:creationId xmlns:a16="http://schemas.microsoft.com/office/drawing/2014/main" id="{E6592E34-7976-EBC5-A38C-EE0118C10CEC}"/>
              </a:ext>
            </a:extLst>
          </p:cNvPr>
          <p:cNvSpPr txBox="1"/>
          <p:nvPr/>
        </p:nvSpPr>
        <p:spPr>
          <a:xfrm>
            <a:off x="2390067" y="4219201"/>
            <a:ext cx="2547600" cy="779532"/>
          </a:xfrm>
          <a:prstGeom prst="rect">
            <a:avLst/>
          </a:prstGeom>
          <a:noFill/>
          <a:ln>
            <a:noFill/>
          </a:ln>
        </p:spPr>
        <p:txBody>
          <a:bodyPr spcFirstLastPara="1" wrap="square" lIns="121900" tIns="121900" rIns="121900" bIns="121900" anchor="t" anchorCtr="0">
            <a:spAutoFit/>
          </a:bodyPr>
          <a:lstStyle/>
          <a:p>
            <a:pPr algn="ctr"/>
            <a:r>
              <a:rPr lang="en" sz="1733">
                <a:solidFill>
                  <a:schemeClr val="dk1"/>
                </a:solidFill>
                <a:latin typeface="Gill Sans"/>
                <a:ea typeface="Gill Sans"/>
                <a:cs typeface="Gill Sans"/>
                <a:sym typeface="Gill Sans"/>
              </a:rPr>
              <a:t>Large monolithic model</a:t>
            </a:r>
            <a:endParaRPr sz="1733">
              <a:solidFill>
                <a:schemeClr val="dk1"/>
              </a:solidFill>
              <a:latin typeface="Gill Sans"/>
              <a:ea typeface="Gill Sans"/>
              <a:cs typeface="Gill Sans"/>
              <a:sym typeface="Gill Sans"/>
            </a:endParaRPr>
          </a:p>
          <a:p>
            <a:pPr algn="ctr"/>
            <a:r>
              <a:rPr lang="en" sz="1733">
                <a:solidFill>
                  <a:schemeClr val="dk1"/>
                </a:solidFill>
                <a:latin typeface="Gill Sans"/>
                <a:ea typeface="Gill Sans"/>
                <a:cs typeface="Gill Sans"/>
                <a:sym typeface="Gill Sans"/>
              </a:rPr>
              <a:t>GPT4v</a:t>
            </a:r>
            <a:endParaRPr sz="1733">
              <a:solidFill>
                <a:schemeClr val="dk1"/>
              </a:solidFill>
              <a:latin typeface="Gill Sans"/>
              <a:ea typeface="Gill Sans"/>
              <a:cs typeface="Gill Sans"/>
              <a:sym typeface="Gill Sans"/>
            </a:endParaRPr>
          </a:p>
        </p:txBody>
      </p:sp>
      <p:pic>
        <p:nvPicPr>
          <p:cNvPr id="40" name="Google Shape;865;p105">
            <a:extLst>
              <a:ext uri="{FF2B5EF4-FFF2-40B4-BE49-F238E27FC236}">
                <a16:creationId xmlns:a16="http://schemas.microsoft.com/office/drawing/2014/main" id="{85253D18-CA7F-F3C9-4410-EE1E6BC8F50F}"/>
              </a:ext>
            </a:extLst>
          </p:cNvPr>
          <p:cNvPicPr preferRelativeResize="0"/>
          <p:nvPr/>
        </p:nvPicPr>
        <p:blipFill rotWithShape="1">
          <a:blip r:embed="rId5">
            <a:alphaModFix/>
          </a:blip>
          <a:srcRect l="23643" t="17208" r="23638" b="17208"/>
          <a:stretch/>
        </p:blipFill>
        <p:spPr>
          <a:xfrm>
            <a:off x="10521700" y="4787761"/>
            <a:ext cx="842800" cy="589411"/>
          </a:xfrm>
          <a:prstGeom prst="rect">
            <a:avLst/>
          </a:prstGeom>
          <a:noFill/>
          <a:ln>
            <a:noFill/>
          </a:ln>
        </p:spPr>
      </p:pic>
    </p:spTree>
    <p:extLst>
      <p:ext uri="{BB962C8B-B14F-4D97-AF65-F5344CB8AC3E}">
        <p14:creationId xmlns:p14="http://schemas.microsoft.com/office/powerpoint/2010/main" val="531999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a:stretch/>
        </p:blipFill>
        <p:spPr>
          <a:xfrm>
            <a:off x="1" y="-509"/>
            <a:ext cx="12192004" cy="6858509"/>
          </a:xfrm>
          <a:prstGeom prst="rect">
            <a:avLst/>
          </a:prstGeom>
          <a:noFill/>
          <a:ln>
            <a:noFill/>
          </a:ln>
        </p:spPr>
      </p:pic>
      <p:sp>
        <p:nvSpPr>
          <p:cNvPr id="871" name="Google Shape;871;p106"/>
          <p:cNvSpPr txBox="1"/>
          <p:nvPr/>
        </p:nvSpPr>
        <p:spPr>
          <a:xfrm>
            <a:off x="0" y="6406698"/>
            <a:ext cx="12192000" cy="451302"/>
          </a:xfrm>
          <a:prstGeom prst="rect">
            <a:avLst/>
          </a:prstGeom>
          <a:noFill/>
          <a:ln>
            <a:noFill/>
          </a:ln>
        </p:spPr>
        <p:txBody>
          <a:bodyPr spcFirstLastPara="1" wrap="square" lIns="121900" tIns="121900" rIns="121900" bIns="121900" anchor="t" anchorCtr="0">
            <a:spAutoFit/>
          </a:bodyPr>
          <a:lstStyle/>
          <a:p>
            <a:r>
              <a:rPr lang="en" sz="1333" i="1"/>
              <a:t>c. </a:t>
            </a:r>
            <a:r>
              <a:rPr lang="en" sz="1333" i="1" err="1"/>
              <a:t>VisProg</a:t>
            </a:r>
            <a:r>
              <a:rPr lang="en" sz="1333" i="1"/>
              <a:t>. Gupta et. al</a:t>
            </a:r>
            <a:endParaRPr sz="1333"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2206091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a:t>What is Scientific Discovery? </a:t>
            </a:r>
          </a:p>
          <a:p>
            <a:pPr marL="971550" lvl="1" indent="-514350">
              <a:buFont typeface="+mj-lt"/>
              <a:buAutoNum type="arabicPeriod"/>
            </a:pPr>
            <a:r>
              <a:rPr lang="en-US"/>
              <a:t>Symbolic Regression</a:t>
            </a:r>
          </a:p>
          <a:p>
            <a:pPr marL="514350" indent="-514350">
              <a:buFont typeface="+mj-lt"/>
              <a:buAutoNum type="arabicPeriod"/>
            </a:pPr>
            <a:r>
              <a:rPr lang="en-US"/>
              <a:t>Symbolic Regression with a Concept Library</a:t>
            </a:r>
          </a:p>
          <a:p>
            <a:pPr marL="514350" indent="-514350">
              <a:buFont typeface="+mj-lt"/>
              <a:buAutoNum type="arabicPeriod"/>
            </a:pPr>
            <a:r>
              <a:rPr lang="en-US"/>
              <a:t>Additional Application:  Visual Reasoning</a:t>
            </a:r>
          </a:p>
          <a:p>
            <a:pPr marL="514350" indent="-514350">
              <a:buFont typeface="+mj-lt"/>
              <a:buAutoNum type="arabicPeriod"/>
            </a:pPr>
            <a:r>
              <a:rPr lang="en-US" b="1"/>
              <a:t>Discussion</a:t>
            </a:r>
          </a:p>
        </p:txBody>
      </p:sp>
    </p:spTree>
    <p:extLst>
      <p:ext uri="{BB962C8B-B14F-4D97-AF65-F5344CB8AC3E}">
        <p14:creationId xmlns:p14="http://schemas.microsoft.com/office/powerpoint/2010/main" val="401233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40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47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1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Symbolic Regression</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Tree>
    <p:extLst>
      <p:ext uri="{BB962C8B-B14F-4D97-AF65-F5344CB8AC3E}">
        <p14:creationId xmlns:p14="http://schemas.microsoft.com/office/powerpoint/2010/main" val="4192917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47772</TotalTime>
  <Words>3010</Words>
  <Application>Microsoft Macintosh PowerPoint</Application>
  <PresentationFormat>Widescreen</PresentationFormat>
  <Paragraphs>600</Paragraphs>
  <Slides>40</Slides>
  <Notes>35</Notes>
  <HiddenSlides>0</HiddenSlides>
  <MMClips>7</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Gill Sans</vt:lpstr>
      <vt:lpstr>Gill Sans MT</vt:lpstr>
      <vt:lpstr>Menlo</vt:lpstr>
      <vt:lpstr>Open Sans</vt:lpstr>
      <vt:lpstr>Trebuchet MS</vt:lpstr>
      <vt:lpstr>Office Theme</vt:lpstr>
      <vt:lpstr>Simple Light</vt:lpstr>
      <vt:lpstr>Neurosymbolic Programming for Scientific Discovery</vt:lpstr>
      <vt:lpstr>Scientific Discovery</vt:lpstr>
      <vt:lpstr>Lifecycle of a Scientific Process</vt:lpstr>
      <vt:lpstr>Lifecycle of a Scientific Process</vt:lpstr>
      <vt:lpstr>Lifecycle of a Scientific Process</vt:lpstr>
      <vt:lpstr>Lifecycle of a Scientific Process</vt:lpstr>
      <vt:lpstr>Lifecycle of a Scientific Process</vt:lpstr>
      <vt:lpstr>Symbolic Regression</vt:lpstr>
      <vt:lpstr>Symbolic Regression Algorithms</vt:lpstr>
      <vt:lpstr>Symbolic Regression Algorithms</vt:lpstr>
      <vt:lpstr>PySR’s impact</vt:lpstr>
      <vt:lpstr>Sketch of PySR’s Exploration Space</vt:lpstr>
      <vt:lpstr>Sketch of PySR’s Exploration Space</vt:lpstr>
      <vt:lpstr>LaSR: Symbolic Regression with a Learned Concept Library  Arya Grayeli*, Atharva Sehgal*, Omar Costilla-Reyes, Miles Cranmer, Swarat Chaudhuri</vt:lpstr>
      <vt:lpstr>What is a Concept? Desiderata 1:  Symbolic Abstraction</vt:lpstr>
      <vt:lpstr>What is a Concept? Desiderata II : Symbolic Guidance</vt:lpstr>
      <vt:lpstr>Hypothesis Evolution</vt:lpstr>
      <vt:lpstr>Hypothesis Evolution</vt:lpstr>
      <vt:lpstr>Hypothesis Evolution</vt:lpstr>
      <vt:lpstr>Hypothesis Evolution</vt:lpstr>
      <vt:lpstr>LaSR</vt:lpstr>
      <vt:lpstr>LaSR</vt:lpstr>
      <vt:lpstr>LaSR</vt:lpstr>
      <vt:lpstr>PowerPoint Presentation</vt:lpstr>
      <vt:lpstr>Sketch of Search Space</vt:lpstr>
      <vt:lpstr>Sketch of Search Space</vt:lpstr>
      <vt:lpstr>Sketch of Search Space</vt:lpstr>
      <vt:lpstr>Sketch of Search Space</vt:lpstr>
      <vt:lpstr>LaSR Results I - Performance</vt:lpstr>
      <vt:lpstr>What is a Concept? Desiderata II : Symbolic Guidance</vt:lpstr>
      <vt:lpstr>LaSR Results II - Hints</vt:lpstr>
      <vt:lpstr>Results III - Case Study</vt:lpstr>
      <vt:lpstr>Results III - Case Study</vt:lpstr>
      <vt:lpstr>Results III - Case Study</vt:lpstr>
      <vt:lpstr>Outline of  this Talk</vt:lpstr>
      <vt:lpstr>Recap: Symbolic Regression</vt:lpstr>
      <vt:lpstr>Visual Reasoning</vt:lpstr>
      <vt:lpstr>Visual Programming</vt:lpstr>
      <vt:lpstr>PowerPoint Presentation</vt:lpstr>
      <vt:lpstr>Outline of  this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736</cp:revision>
  <dcterms:created xsi:type="dcterms:W3CDTF">2020-07-11T21:30:30Z</dcterms:created>
  <dcterms:modified xsi:type="dcterms:W3CDTF">2024-08-25T18:35:05Z</dcterms:modified>
</cp:coreProperties>
</file>